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309" r:id="rId2"/>
    <p:sldId id="262" r:id="rId3"/>
    <p:sldId id="331" r:id="rId4"/>
    <p:sldId id="346" r:id="rId5"/>
    <p:sldId id="264" r:id="rId6"/>
    <p:sldId id="336" r:id="rId7"/>
    <p:sldId id="263" r:id="rId8"/>
    <p:sldId id="337" r:id="rId9"/>
    <p:sldId id="265" r:id="rId10"/>
    <p:sldId id="338" r:id="rId11"/>
    <p:sldId id="332" r:id="rId12"/>
    <p:sldId id="333" r:id="rId13"/>
    <p:sldId id="334" r:id="rId14"/>
    <p:sldId id="349" r:id="rId15"/>
    <p:sldId id="339" r:id="rId16"/>
    <p:sldId id="276" r:id="rId17"/>
    <p:sldId id="277" r:id="rId18"/>
    <p:sldId id="288" r:id="rId19"/>
    <p:sldId id="280" r:id="rId20"/>
    <p:sldId id="281" r:id="rId21"/>
    <p:sldId id="283" r:id="rId22"/>
    <p:sldId id="282" r:id="rId23"/>
    <p:sldId id="284" r:id="rId24"/>
    <p:sldId id="285" r:id="rId25"/>
    <p:sldId id="291" r:id="rId26"/>
    <p:sldId id="287" r:id="rId27"/>
    <p:sldId id="292" r:id="rId28"/>
    <p:sldId id="293" r:id="rId29"/>
    <p:sldId id="289" r:id="rId30"/>
    <p:sldId id="294" r:id="rId31"/>
    <p:sldId id="295" r:id="rId32"/>
    <p:sldId id="296" r:id="rId33"/>
    <p:sldId id="307" r:id="rId34"/>
    <p:sldId id="299" r:id="rId35"/>
    <p:sldId id="301" r:id="rId36"/>
    <p:sldId id="302" r:id="rId37"/>
    <p:sldId id="316" r:id="rId38"/>
    <p:sldId id="300" r:id="rId39"/>
    <p:sldId id="317" r:id="rId40"/>
    <p:sldId id="303" r:id="rId41"/>
    <p:sldId id="318" r:id="rId42"/>
    <p:sldId id="343" r:id="rId43"/>
    <p:sldId id="323" r:id="rId44"/>
    <p:sldId id="335" r:id="rId45"/>
    <p:sldId id="340" r:id="rId46"/>
    <p:sldId id="320" r:id="rId47"/>
    <p:sldId id="321" r:id="rId48"/>
    <p:sldId id="322" r:id="rId49"/>
    <p:sldId id="342" r:id="rId50"/>
    <p:sldId id="328" r:id="rId51"/>
    <p:sldId id="345" r:id="rId52"/>
    <p:sldId id="344" r:id="rId53"/>
    <p:sldId id="330" r:id="rId54"/>
    <p:sldId id="329" r:id="rId55"/>
    <p:sldId id="313" r:id="rId56"/>
    <p:sldId id="314" r:id="rId57"/>
    <p:sldId id="315" r:id="rId58"/>
    <p:sldId id="260" r:id="rId5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0000CC"/>
    <a:srgbClr val="99FF66"/>
    <a:srgbClr val="FFCC00"/>
    <a:srgbClr val="FFCC99"/>
    <a:srgbClr val="FFCC66"/>
    <a:srgbClr val="CCFFFF"/>
    <a:srgbClr val="FF6600"/>
    <a:srgbClr val="99CC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jpg>
</file>

<file path=ppt/media/image28.jpe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jpg>
</file>

<file path=ppt/media/image38.jp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g>
</file>

<file path=ppt/media/image46.jpeg>
</file>

<file path=ppt/media/image47.png>
</file>

<file path=ppt/media/image48.png>
</file>

<file path=ppt/media/image49.png>
</file>

<file path=ppt/media/image5.jpg>
</file>

<file path=ppt/media/image50.png>
</file>

<file path=ppt/media/image51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0D6DC-E219-4198-8592-7B16CCD1D15A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DB38A-105B-4C6D-B243-25ECF044D4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196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DB38A-105B-4C6D-B243-25ECF044D4F4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277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2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10" Type="http://schemas.microsoft.com/office/2007/relationships/hdphoto" Target="../media/hdphoto4.wdp"/><Relationship Id="rId4" Type="http://schemas.openxmlformats.org/officeDocument/2006/relationships/image" Target="../media/image40.jpeg"/><Relationship Id="rId9" Type="http://schemas.openxmlformats.org/officeDocument/2006/relationships/image" Target="../media/image44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2" b="9418"/>
          <a:stretch/>
        </p:blipFill>
        <p:spPr>
          <a:xfrm>
            <a:off x="0" y="0"/>
            <a:ext cx="9165427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2000" y="914400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中国历史上某一时期“有极关重要者四”：一为中国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版图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之确立，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民族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之抟（</a:t>
            </a: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tuán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）成，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政治制度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之创建，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学术思想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之奠定。</a:t>
            </a:r>
          </a:p>
        </p:txBody>
      </p:sp>
      <p:sp>
        <p:nvSpPr>
          <p:cNvPr id="3" name="矩形 2"/>
          <p:cNvSpPr/>
          <p:nvPr/>
        </p:nvSpPr>
        <p:spPr>
          <a:xfrm>
            <a:off x="3657600" y="5216604"/>
            <a:ext cx="5029200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</p:spTree>
    <p:extLst>
      <p:ext uri="{BB962C8B-B14F-4D97-AF65-F5344CB8AC3E}">
        <p14:creationId xmlns:p14="http://schemas.microsoft.com/office/powerpoint/2010/main" val="1857863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27" name="矩形 26"/>
          <p:cNvSpPr/>
          <p:nvPr/>
        </p:nvSpPr>
        <p:spPr>
          <a:xfrm>
            <a:off x="2362200" y="4343400"/>
            <a:ext cx="1676400" cy="762000"/>
          </a:xfrm>
          <a:prstGeom prst="rect">
            <a:avLst/>
          </a:prstGeom>
          <a:solidFill>
            <a:srgbClr val="CCFF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知识框架</a:t>
            </a:r>
          </a:p>
        </p:txBody>
      </p:sp>
      <p:sp>
        <p:nvSpPr>
          <p:cNvPr id="28" name="矩形 27"/>
          <p:cNvSpPr/>
          <p:nvPr/>
        </p:nvSpPr>
        <p:spPr>
          <a:xfrm>
            <a:off x="3276600" y="3581400"/>
            <a:ext cx="1676400" cy="762000"/>
          </a:xfrm>
          <a:prstGeom prst="rect">
            <a:avLst/>
          </a:prstGeom>
          <a:solidFill>
            <a:srgbClr val="FF99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快速记忆</a:t>
            </a:r>
          </a:p>
        </p:txBody>
      </p:sp>
      <p:sp>
        <p:nvSpPr>
          <p:cNvPr id="13" name="矩形 12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21294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8"/>
          <a:stretch/>
        </p:blipFill>
        <p:spPr bwMode="auto">
          <a:xfrm>
            <a:off x="1" y="1219200"/>
            <a:ext cx="9143999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/>
        </p:nvSpPr>
        <p:spPr>
          <a:xfrm>
            <a:off x="381000" y="38241"/>
            <a:ext cx="40607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考点清单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1-5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2286000"/>
            <a:ext cx="3810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06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03066" y="38241"/>
            <a:ext cx="44165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考点清单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6-12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5875"/>
            <a:ext cx="9187309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/>
          <p:nvPr/>
        </p:nvSpPr>
        <p:spPr>
          <a:xfrm>
            <a:off x="76200" y="2362200"/>
            <a:ext cx="3048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65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134" y="38241"/>
            <a:ext cx="47724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考点清单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13-18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76400"/>
            <a:ext cx="9143999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2657" y="1676400"/>
            <a:ext cx="342900" cy="3200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03067" y="38241"/>
            <a:ext cx="44165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考点清单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1-18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2285998"/>
            <a:ext cx="65582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快速记忆</a:t>
            </a:r>
            <a:r>
              <a:rPr lang="en-US" altLang="zh-CN" sz="66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66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分钟！</a:t>
            </a:r>
          </a:p>
        </p:txBody>
      </p:sp>
    </p:spTree>
    <p:extLst>
      <p:ext uri="{BB962C8B-B14F-4D97-AF65-F5344CB8AC3E}">
        <p14:creationId xmlns:p14="http://schemas.microsoft.com/office/powerpoint/2010/main" val="1379678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27" name="矩形 26"/>
          <p:cNvSpPr/>
          <p:nvPr/>
        </p:nvSpPr>
        <p:spPr>
          <a:xfrm>
            <a:off x="2362200" y="4343400"/>
            <a:ext cx="1676400" cy="762000"/>
          </a:xfrm>
          <a:prstGeom prst="rect">
            <a:avLst/>
          </a:prstGeom>
          <a:solidFill>
            <a:srgbClr val="CCFF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知识框架</a:t>
            </a:r>
          </a:p>
        </p:txBody>
      </p:sp>
      <p:sp>
        <p:nvSpPr>
          <p:cNvPr id="28" name="矩形 27"/>
          <p:cNvSpPr/>
          <p:nvPr/>
        </p:nvSpPr>
        <p:spPr>
          <a:xfrm>
            <a:off x="3276600" y="3581400"/>
            <a:ext cx="1676400" cy="762000"/>
          </a:xfrm>
          <a:prstGeom prst="rect">
            <a:avLst/>
          </a:prstGeom>
          <a:solidFill>
            <a:srgbClr val="FF99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快速记忆</a:t>
            </a:r>
          </a:p>
        </p:txBody>
      </p:sp>
      <p:sp>
        <p:nvSpPr>
          <p:cNvPr id="31" name="矩形 30"/>
          <p:cNvSpPr/>
          <p:nvPr/>
        </p:nvSpPr>
        <p:spPr>
          <a:xfrm>
            <a:off x="4343400" y="2819400"/>
            <a:ext cx="1676400" cy="762000"/>
          </a:xfrm>
          <a:prstGeom prst="rect">
            <a:avLst/>
          </a:prstGeom>
          <a:solidFill>
            <a:srgbClr val="99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图文说史</a:t>
            </a:r>
          </a:p>
        </p:txBody>
      </p:sp>
      <p:sp>
        <p:nvSpPr>
          <p:cNvPr id="13" name="矩形 12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236257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29"/>
          <a:stretch/>
        </p:blipFill>
        <p:spPr>
          <a:xfrm>
            <a:off x="76200" y="1447800"/>
            <a:ext cx="3179881" cy="4648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1510605"/>
            <a:ext cx="5334000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28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秦王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扫六合，虎视何雄哉！”</a:t>
            </a:r>
            <a:endParaRPr lang="en-US" altLang="zh-CN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——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李白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古风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91000" y="3981271"/>
            <a:ext cx="38940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 始 皇</a:t>
            </a:r>
          </a:p>
        </p:txBody>
      </p:sp>
    </p:spTree>
    <p:extLst>
      <p:ext uri="{BB962C8B-B14F-4D97-AF65-F5344CB8AC3E}">
        <p14:creationId xmlns:p14="http://schemas.microsoft.com/office/powerpoint/2010/main" val="113079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1513344"/>
            <a:ext cx="8839200" cy="2677656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2019·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山东青岛）“公元前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 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世纪出现了一个关键转折点，即类似于西方封建制的旧时西周分封制被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中央集权官僚政府所取代。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新的中央集权国家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建立了北接草原、南至南越的庞大帝国。”这个“帝国”是？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5410200" y="2852172"/>
            <a:ext cx="2590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0" y="3429000"/>
            <a:ext cx="2895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627257" y="4669027"/>
            <a:ext cx="834571" cy="1107996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</a:t>
            </a:r>
          </a:p>
        </p:txBody>
      </p:sp>
    </p:spTree>
    <p:extLst>
      <p:ext uri="{BB962C8B-B14F-4D97-AF65-F5344CB8AC3E}">
        <p14:creationId xmlns:p14="http://schemas.microsoft.com/office/powerpoint/2010/main" val="113079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70287"/>
            <a:ext cx="5457239" cy="57369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43600" y="2143542"/>
            <a:ext cx="2590800" cy="2123658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结束混乱，</a:t>
            </a:r>
            <a:endParaRPr lang="en-US" altLang="zh-CN" sz="4400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统一全国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" y="5673804"/>
            <a:ext cx="9067800" cy="1107996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我国历史上第一个统一的多民族的封建国家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44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秦朝</a:t>
            </a:r>
          </a:p>
        </p:txBody>
      </p:sp>
      <p:sp>
        <p:nvSpPr>
          <p:cNvPr id="10" name="椭圆 9"/>
          <p:cNvSpPr/>
          <p:nvPr/>
        </p:nvSpPr>
        <p:spPr>
          <a:xfrm>
            <a:off x="2362200" y="3352800"/>
            <a:ext cx="990600" cy="8382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</a:t>
            </a:r>
          </a:p>
        </p:txBody>
      </p:sp>
      <p:sp>
        <p:nvSpPr>
          <p:cNvPr id="9" name="矩形 8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83404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219200"/>
            <a:ext cx="7527007" cy="56170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62400" y="317759"/>
            <a:ext cx="3429000" cy="79348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中央集权制度</a:t>
            </a:r>
          </a:p>
        </p:txBody>
      </p:sp>
      <p:sp>
        <p:nvSpPr>
          <p:cNvPr id="6" name="椭圆 5"/>
          <p:cNvSpPr/>
          <p:nvPr/>
        </p:nvSpPr>
        <p:spPr>
          <a:xfrm>
            <a:off x="838200" y="4572000"/>
            <a:ext cx="1828800" cy="1828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67000" y="4343400"/>
            <a:ext cx="1714500" cy="92333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郡县制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2" b="9418"/>
          <a:stretch/>
        </p:blipFill>
        <p:spPr>
          <a:xfrm>
            <a:off x="0" y="0"/>
            <a:ext cx="9165427" cy="6858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76400" y="3733800"/>
            <a:ext cx="75200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29200" y="609600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济南市市中区育贤中学</a:t>
            </a:r>
          </a:p>
        </p:txBody>
      </p:sp>
      <p:sp>
        <p:nvSpPr>
          <p:cNvPr id="7" name="矩形 6"/>
          <p:cNvSpPr/>
          <p:nvPr/>
        </p:nvSpPr>
        <p:spPr>
          <a:xfrm>
            <a:off x="2895600" y="2057400"/>
            <a:ext cx="5029200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400" y="76200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中国古代史复习专题</a:t>
            </a:r>
          </a:p>
        </p:txBody>
      </p:sp>
    </p:spTree>
    <p:extLst>
      <p:ext uri="{BB962C8B-B14F-4D97-AF65-F5344CB8AC3E}">
        <p14:creationId xmlns:p14="http://schemas.microsoft.com/office/powerpoint/2010/main" val="12260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0"/>
          <a:stretch/>
        </p:blipFill>
        <p:spPr>
          <a:xfrm>
            <a:off x="3069327" y="1143000"/>
            <a:ext cx="5923723" cy="5257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629" y="2044005"/>
            <a:ext cx="2561771" cy="8713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统一货币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628" y="4038600"/>
            <a:ext cx="2561771" cy="79348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圆形方孔钱</a:t>
            </a:r>
          </a:p>
        </p:txBody>
      </p:sp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464467"/>
            <a:ext cx="5278822" cy="47839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1878" y="2743200"/>
            <a:ext cx="3060922" cy="8713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统一度量衡</a:t>
            </a:r>
          </a:p>
        </p:txBody>
      </p:sp>
      <p:sp>
        <p:nvSpPr>
          <p:cNvPr id="6" name="矩形 5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81"/>
          <a:stretch/>
        </p:blipFill>
        <p:spPr>
          <a:xfrm>
            <a:off x="457200" y="2438400"/>
            <a:ext cx="7620000" cy="40236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62200" y="1219200"/>
            <a:ext cx="2561771" cy="8713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统一文字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10200" y="1263913"/>
            <a:ext cx="1524000" cy="79348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小篆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1905000"/>
            <a:ext cx="8305800" cy="156966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一法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度衡石丈尺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。车同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轨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。书同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文字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——《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史记</a:t>
            </a: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·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秦始皇本纪</a:t>
            </a: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00200" y="4470737"/>
            <a:ext cx="4838700" cy="8713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统一车辆和道路宽窄</a:t>
            </a:r>
          </a:p>
        </p:txBody>
      </p:sp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5" descr="秦长城图1"/>
          <p:cNvPicPr>
            <a:picLocks noChangeAspect="1"/>
          </p:cNvPicPr>
          <p:nvPr/>
        </p:nvPicPr>
        <p:blipFill>
          <a:blip r:embed="rId3" cstate="print">
            <a:lum bright="39999" contrast="-39999"/>
          </a:blip>
          <a:stretch>
            <a:fillRect/>
          </a:stretch>
        </p:blipFill>
        <p:spPr>
          <a:xfrm>
            <a:off x="101600" y="1188720"/>
            <a:ext cx="8922738" cy="37642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1981200" y="5453208"/>
            <a:ext cx="4838700" cy="8713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北击匈奴，修长城</a:t>
            </a:r>
          </a:p>
        </p:txBody>
      </p:sp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376363"/>
            <a:ext cx="6064566" cy="53292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" y="2937808"/>
            <a:ext cx="2743200" cy="193899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开发边疆，</a:t>
            </a:r>
            <a:endParaRPr lang="en-US" altLang="zh-CN" sz="40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修灵渠</a:t>
            </a:r>
          </a:p>
        </p:txBody>
      </p:sp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9710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73856"/>
            <a:ext cx="5715000" cy="38933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4754940"/>
            <a:ext cx="8915400" cy="156966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秦简记载：五人共同盗窃，赃物在一钱以上，断去左足，并在脸上刺刻涂墨，判为刑徒。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070" y="2162365"/>
            <a:ext cx="2809401" cy="1200329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秦朝暴政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9702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8" t="7731" r="4000" b="10174"/>
          <a:stretch/>
        </p:blipFill>
        <p:spPr>
          <a:xfrm>
            <a:off x="685800" y="2438400"/>
            <a:ext cx="7053943" cy="42381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34764" y="1254203"/>
            <a:ext cx="4066036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陈胜、吴广起义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5400" y="2592257"/>
            <a:ext cx="57912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中国历史上第一次农民大起义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1851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895600"/>
            <a:ext cx="3525013" cy="36576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667000"/>
            <a:ext cx="2834069" cy="41148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94343" y="1183958"/>
            <a:ext cx="8897257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汉祖起丰沛，乘运以跃麟。手奋三尺剑，西灭无道秦。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           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王珪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咏汉高祖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91400" y="3201381"/>
            <a:ext cx="1015663" cy="281743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54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西汉建立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1851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034179"/>
            <a:ext cx="3220357" cy="368216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5" r="3346"/>
          <a:stretch/>
        </p:blipFill>
        <p:spPr>
          <a:xfrm>
            <a:off x="0" y="2138412"/>
            <a:ext cx="3141729" cy="34700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533400" y="5867400"/>
            <a:ext cx="1575818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汉文帝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02712" y="5867400"/>
            <a:ext cx="1636088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汉景帝</a:t>
            </a:r>
          </a:p>
        </p:txBody>
      </p:sp>
      <p:sp>
        <p:nvSpPr>
          <p:cNvPr id="11" name="矩形 10"/>
          <p:cNvSpPr/>
          <p:nvPr/>
        </p:nvSpPr>
        <p:spPr>
          <a:xfrm>
            <a:off x="3276600" y="205770"/>
            <a:ext cx="5722871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“都鄙廪庾尽满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而府库余财。”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——《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汉书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·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食货志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13937" y="2514600"/>
            <a:ext cx="1015663" cy="281743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54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文景之治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72200" y="5874603"/>
            <a:ext cx="2900507" cy="715581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>
                <a:solidFill>
                  <a:srgbClr val="FFFF00"/>
                </a:solidFill>
              </a:rPr>
              <a:t>休养生息政策</a:t>
            </a:r>
          </a:p>
        </p:txBody>
      </p:sp>
      <p:sp>
        <p:nvSpPr>
          <p:cNvPr id="14" name="矩形 13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36478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38" name="矩形 37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196052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</p:pic>
      <p:pic>
        <p:nvPicPr>
          <p:cNvPr id="6" name="图片 2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990600"/>
            <a:ext cx="4991510" cy="2865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2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86200" y="3962400"/>
            <a:ext cx="5043328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圆角矩形 7"/>
          <p:cNvSpPr/>
          <p:nvPr/>
        </p:nvSpPr>
        <p:spPr>
          <a:xfrm>
            <a:off x="1143000" y="4476087"/>
            <a:ext cx="6477000" cy="817245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“汉之所忧者在诸侯”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顾炎武</a:t>
            </a:r>
          </a:p>
        </p:txBody>
      </p:sp>
      <p:sp>
        <p:nvSpPr>
          <p:cNvPr id="9" name="矩形 8"/>
          <p:cNvSpPr/>
          <p:nvPr/>
        </p:nvSpPr>
        <p:spPr>
          <a:xfrm>
            <a:off x="914400" y="3518746"/>
            <a:ext cx="7018272" cy="738664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诸侯国势力膨胀，对中央构成了严重威胁</a:t>
            </a:r>
            <a:endParaRPr lang="zh-CN" altLang="en-US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11851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52400" y="1219200"/>
            <a:ext cx="8839200" cy="2677656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“规定嫡长子只可继承封地的一半，余下的封地分给其他子弟。于是，封地不断缩小，其重要性也不断下降，仅仅成为大地产。”   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斯塔夫里阿诺斯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全球通史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 r="42007" b="1196"/>
          <a:stretch>
            <a:fillRect/>
          </a:stretch>
        </p:blipFill>
        <p:spPr bwMode="auto">
          <a:xfrm>
            <a:off x="838200" y="4038600"/>
            <a:ext cx="3254889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9" name="组合 18"/>
          <p:cNvGrpSpPr/>
          <p:nvPr/>
        </p:nvGrpSpPr>
        <p:grpSpPr>
          <a:xfrm>
            <a:off x="4876800" y="3962400"/>
            <a:ext cx="2971800" cy="2895600"/>
            <a:chOff x="4038600" y="4038600"/>
            <a:chExt cx="2971800" cy="2895600"/>
          </a:xfrm>
        </p:grpSpPr>
        <p:sp>
          <p:nvSpPr>
            <p:cNvPr id="6" name="椭圆 5"/>
            <p:cNvSpPr/>
            <p:nvPr/>
          </p:nvSpPr>
          <p:spPr>
            <a:xfrm>
              <a:off x="4038600" y="4038600"/>
              <a:ext cx="2971800" cy="28956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5486400" y="4038600"/>
              <a:ext cx="1485900" cy="2895600"/>
              <a:chOff x="5524500" y="4038600"/>
              <a:chExt cx="1485900" cy="2895600"/>
            </a:xfrm>
          </p:grpSpPr>
          <p:cxnSp>
            <p:nvCxnSpPr>
              <p:cNvPr id="10" name="直接连接符 9"/>
              <p:cNvCxnSpPr>
                <a:stCxn id="6" idx="0"/>
                <a:endCxn id="6" idx="4"/>
              </p:cNvCxnSpPr>
              <p:nvPr/>
            </p:nvCxnSpPr>
            <p:spPr>
              <a:xfrm>
                <a:off x="5562600" y="4038600"/>
                <a:ext cx="0" cy="2895600"/>
              </a:xfrm>
              <a:prstGeom prst="line">
                <a:avLst/>
              </a:prstGeom>
              <a:ln w="76200">
                <a:solidFill>
                  <a:srgbClr val="0000C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6" idx="6"/>
              </p:cNvCxnSpPr>
              <p:nvPr/>
            </p:nvCxnSpPr>
            <p:spPr>
              <a:xfrm flipH="1">
                <a:off x="5524500" y="5486400"/>
                <a:ext cx="1485900" cy="21771"/>
              </a:xfrm>
              <a:prstGeom prst="line">
                <a:avLst/>
              </a:prstGeom>
              <a:ln w="76200">
                <a:solidFill>
                  <a:srgbClr val="0000C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5726648" y="4648200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余子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726648" y="5715000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余子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572000" y="4754940"/>
              <a:ext cx="596638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嫡</a:t>
              </a:r>
              <a:endPara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长</a:t>
              </a:r>
              <a:endPara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子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572000" y="127337"/>
            <a:ext cx="2033018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推恩令</a:t>
            </a:r>
          </a:p>
        </p:txBody>
      </p:sp>
      <p:sp>
        <p:nvSpPr>
          <p:cNvPr id="16" name="矩形 15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483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4" descr="http://y3.ifengimg.com/a/2015_30/9381e456de07e5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528" y="762000"/>
            <a:ext cx="3953472" cy="4724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348982" y="5715000"/>
            <a:ext cx="1575818" cy="715581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董仲舒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" y="2102113"/>
            <a:ext cx="5105400" cy="79348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“罢黜百家，独尊儒术”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3962400"/>
            <a:ext cx="4267200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儒家学说立为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正统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思想，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儒学居于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主导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地位</a:t>
            </a:r>
          </a:p>
        </p:txBody>
      </p:sp>
      <p:sp>
        <p:nvSpPr>
          <p:cNvPr id="9" name="矩形 8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483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1219200"/>
            <a:ext cx="8610600" cy="203132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汉武帝在开发利源方面最重要的还是新经济政策的实施，包括……</a:t>
            </a:r>
            <a:r>
              <a:rPr lang="zh-CN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新货币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的发行以及</a:t>
            </a:r>
            <a:r>
              <a:rPr lang="zh-CN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盐、铁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、酒的专利等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……               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——傅乐成《中国通史》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05" y="3429000"/>
            <a:ext cx="4147595" cy="32766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876800" y="4004608"/>
            <a:ext cx="3886200" cy="179472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盐铁专卖</a:t>
            </a:r>
            <a:endParaRPr lang="en-US" altLang="zh-CN" sz="40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统一铸造五铢钱</a:t>
            </a:r>
            <a:endParaRPr lang="en-US" altLang="zh-CN" sz="40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422361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9028" y="5715000"/>
            <a:ext cx="48006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卫青、霍去病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北击匈奴</a:t>
            </a:r>
          </a:p>
        </p:txBody>
      </p:sp>
      <p:pic>
        <p:nvPicPr>
          <p:cNvPr id="6146" name="Picture 2" descr="http://i.qulishi.com/uploads/news/201705/149500340094469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087" y="1295400"/>
            <a:ext cx="6485713" cy="4150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028512" y="5725886"/>
            <a:ext cx="2133600" cy="715581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漠北战役</a:t>
            </a: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48845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7535"/>
            <a:ext cx="9144000" cy="43480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9000" y="838200"/>
            <a:ext cx="2971800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张骞通西域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57" y="2105715"/>
            <a:ext cx="9151257" cy="475228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342688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2365"/>
          <a:stretch/>
        </p:blipFill>
        <p:spPr>
          <a:xfrm>
            <a:off x="0" y="1015663"/>
            <a:ext cx="9144000" cy="58423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36286" y="0"/>
            <a:ext cx="2627086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丝绸之路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7924800" y="4648200"/>
            <a:ext cx="1066800" cy="762000"/>
          </a:xfrm>
          <a:prstGeom prst="roundRect">
            <a:avLst/>
          </a:prstGeom>
          <a:solidFill>
            <a:srgbClr val="FF0000"/>
          </a:solidFill>
          <a:ln w="57150">
            <a:solidFill>
              <a:srgbClr val="0000CC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长安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7391400" y="3563256"/>
            <a:ext cx="1487714" cy="678543"/>
          </a:xfrm>
          <a:prstGeom prst="roundRect">
            <a:avLst/>
          </a:prstGeom>
          <a:solidFill>
            <a:srgbClr val="FF0000"/>
          </a:solidFill>
          <a:ln w="57150">
            <a:solidFill>
              <a:srgbClr val="0000CC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河西走廊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4038600" y="3655784"/>
            <a:ext cx="2057400" cy="678543"/>
          </a:xfrm>
          <a:prstGeom prst="roundRect">
            <a:avLst/>
          </a:prstGeom>
          <a:solidFill>
            <a:srgbClr val="FF0000"/>
          </a:solidFill>
          <a:ln w="57150">
            <a:solidFill>
              <a:srgbClr val="0000CC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中亚、西亚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484415" y="3563257"/>
            <a:ext cx="1164770" cy="678543"/>
          </a:xfrm>
          <a:prstGeom prst="roundRect">
            <a:avLst/>
          </a:prstGeom>
          <a:solidFill>
            <a:srgbClr val="FF0000"/>
          </a:solidFill>
          <a:ln w="57150">
            <a:solidFill>
              <a:srgbClr val="0000CC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欧洲</a:t>
            </a:r>
          </a:p>
        </p:txBody>
      </p:sp>
    </p:spTree>
    <p:extLst>
      <p:ext uri="{BB962C8B-B14F-4D97-AF65-F5344CB8AC3E}">
        <p14:creationId xmlns:p14="http://schemas.microsoft.com/office/powerpoint/2010/main" val="197357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20815" y="403185"/>
            <a:ext cx="5530770" cy="716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1700748"/>
            <a:ext cx="8781143" cy="378565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【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作用</a:t>
            </a: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、是古代东西方往来的大动脉。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、极大地促进了中国同其他国家和地区的贸易与文化交流。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、沟通了中外文明。</a:t>
            </a:r>
          </a:p>
        </p:txBody>
      </p:sp>
      <p:sp>
        <p:nvSpPr>
          <p:cNvPr id="6" name="矩形 5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382422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755" y="0"/>
            <a:ext cx="3815245" cy="40107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64"/>
          <a:stretch/>
        </p:blipFill>
        <p:spPr>
          <a:xfrm>
            <a:off x="71284" y="3117797"/>
            <a:ext cx="5186516" cy="3602959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457200" y="3810000"/>
            <a:ext cx="1676400" cy="1676400"/>
          </a:xfrm>
          <a:prstGeom prst="ellipse">
            <a:avLst/>
          </a:prstGeom>
          <a:solidFill>
            <a:srgbClr val="FF0000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西域都护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" y="2217003"/>
            <a:ext cx="66294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标志着西域开始正式归属中央政权</a:t>
            </a:r>
          </a:p>
        </p:txBody>
      </p:sp>
      <p:sp>
        <p:nvSpPr>
          <p:cNvPr id="9" name="矩形 8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342688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355322"/>
            <a:ext cx="6161314" cy="5426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1049204"/>
          <p:cNvSpPr>
            <a:spLocks noChangeArrowheads="1"/>
          </p:cNvSpPr>
          <p:nvPr/>
        </p:nvSpPr>
        <p:spPr bwMode="auto">
          <a:xfrm>
            <a:off x="3810000" y="304800"/>
            <a:ext cx="4632475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东汉外戚宦官交替专权</a:t>
            </a:r>
            <a:endParaRPr lang="zh-CN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375180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右箭头 3"/>
          <p:cNvSpPr/>
          <p:nvPr/>
        </p:nvSpPr>
        <p:spPr>
          <a:xfrm>
            <a:off x="-76200" y="2802332"/>
            <a:ext cx="9220200" cy="45720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6200" y="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时空定位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815965" y="1414286"/>
            <a:ext cx="4584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b="1" dirty="0">
                <a:solidFill>
                  <a:srgbClr val="FFFF00"/>
                </a:solidFill>
              </a:rPr>
              <a:t>早期国家与社会变革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57200" y="3259532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约公元前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2070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cxnSp>
        <p:nvCxnSpPr>
          <p:cNvPr id="45" name="直接连接符 44"/>
          <p:cNvCxnSpPr/>
          <p:nvPr/>
        </p:nvCxnSpPr>
        <p:spPr>
          <a:xfrm flipV="1">
            <a:off x="936658" y="2611580"/>
            <a:ext cx="0" cy="514056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V="1">
            <a:off x="6629400" y="2590800"/>
            <a:ext cx="0" cy="514056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989950" y="2159444"/>
            <a:ext cx="5639450" cy="871487"/>
          </a:xfrm>
          <a:prstGeom prst="rect">
            <a:avLst/>
          </a:prstGeom>
          <a:solidFill>
            <a:srgbClr val="99FF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2327475" y="2249575"/>
            <a:ext cx="2244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32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夏商周时期</a:t>
            </a:r>
          </a:p>
        </p:txBody>
      </p:sp>
    </p:spTree>
    <p:extLst>
      <p:ext uri="{BB962C8B-B14F-4D97-AF65-F5344CB8AC3E}">
        <p14:creationId xmlns:p14="http://schemas.microsoft.com/office/powerpoint/2010/main" val="3334630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1"/>
      <p:bldP spid="47" grpId="0" animBg="1"/>
      <p:bldP spid="4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33500" y="1295399"/>
            <a:ext cx="64770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造纸术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：西汉发明，东汉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蔡伦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改进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08856" y="2465692"/>
            <a:ext cx="6368143" cy="4287800"/>
            <a:chOff x="108856" y="2465692"/>
            <a:chExt cx="6368143" cy="42878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91" b="8532"/>
            <a:stretch/>
          </p:blipFill>
          <p:spPr>
            <a:xfrm>
              <a:off x="108856" y="2465692"/>
              <a:ext cx="6368143" cy="42878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52400" y="5913819"/>
              <a:ext cx="3536043" cy="71558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造纸工艺流程图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408899" y="2465692"/>
            <a:ext cx="3601752" cy="4287800"/>
            <a:chOff x="5408899" y="2465692"/>
            <a:chExt cx="3601752" cy="4287800"/>
          </a:xfrm>
        </p:grpSpPr>
        <p:pic>
          <p:nvPicPr>
            <p:cNvPr id="1028" name="Picture 4" descr="https://p3.ssl.qhimgs1.com/sdr/400__/t0125d83288d476f493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8899" y="2465692"/>
              <a:ext cx="3601752" cy="428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6104875" y="5922495"/>
              <a:ext cx="2209800" cy="830997"/>
            </a:xfrm>
            <a:prstGeom prst="rect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“蔡侯纸”</a:t>
              </a:r>
            </a:p>
          </p:txBody>
        </p:sp>
      </p:grpSp>
      <p:sp>
        <p:nvSpPr>
          <p:cNvPr id="11" name="矩形 10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197357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1049204"/>
          <p:cNvSpPr>
            <a:spLocks noChangeArrowheads="1"/>
          </p:cNvSpPr>
          <p:nvPr/>
        </p:nvSpPr>
        <p:spPr bwMode="auto">
          <a:xfrm>
            <a:off x="3617130" y="381000"/>
            <a:ext cx="308847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司马迁</a:t>
            </a:r>
            <a:r>
              <a:rPr lang="en-US" altLang="zh-CN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史记</a:t>
            </a:r>
            <a:r>
              <a:rPr lang="en-US" altLang="zh-CN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6"/>
          <a:stretch/>
        </p:blipFill>
        <p:spPr>
          <a:xfrm rot="16200000">
            <a:off x="2230007" y="1046595"/>
            <a:ext cx="5362453" cy="6164865"/>
          </a:xfrm>
          <a:prstGeom prst="rect">
            <a:avLst/>
          </a:prstGeom>
        </p:spPr>
      </p:pic>
      <p:sp>
        <p:nvSpPr>
          <p:cNvPr id="7" name="矩形 1049204"/>
          <p:cNvSpPr>
            <a:spLocks noChangeArrowheads="1"/>
          </p:cNvSpPr>
          <p:nvPr/>
        </p:nvSpPr>
        <p:spPr bwMode="auto">
          <a:xfrm>
            <a:off x="2880530" y="1447799"/>
            <a:ext cx="41910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第一部纪传体通史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200" y="6727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图文说史</a:t>
            </a:r>
          </a:p>
        </p:txBody>
      </p:sp>
    </p:spTree>
    <p:extLst>
      <p:ext uri="{BB962C8B-B14F-4D97-AF65-F5344CB8AC3E}">
        <p14:creationId xmlns:p14="http://schemas.microsoft.com/office/powerpoint/2010/main" val="30238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右箭头 2"/>
          <p:cNvSpPr/>
          <p:nvPr/>
        </p:nvSpPr>
        <p:spPr>
          <a:xfrm>
            <a:off x="25400" y="5287833"/>
            <a:ext cx="9118600" cy="45720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33400" y="4983033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1676400" y="4996943"/>
            <a:ext cx="0" cy="546899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4832155" y="4971640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31072" y="22860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时空梳理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745033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221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8600" y="3352800"/>
            <a:ext cx="1009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400" b="1" dirty="0">
                <a:solidFill>
                  <a:srgbClr val="FFFF00"/>
                </a:solidFill>
              </a:rPr>
              <a:t>秦始皇统一全国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29"/>
          <a:stretch/>
        </p:blipFill>
        <p:spPr>
          <a:xfrm>
            <a:off x="76200" y="1759803"/>
            <a:ext cx="1037656" cy="15167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8" t="7731" r="4000" b="10174"/>
          <a:stretch/>
        </p:blipFill>
        <p:spPr>
          <a:xfrm>
            <a:off x="1237769" y="2076932"/>
            <a:ext cx="1448394" cy="11234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1066800" y="5745031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209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95400" y="3447871"/>
            <a:ext cx="1009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400" b="1" dirty="0">
                <a:solidFill>
                  <a:srgbClr val="FFFF00"/>
                </a:solidFill>
              </a:rPr>
              <a:t>陈胜、吴广起义</a:t>
            </a: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2667000" y="4971640"/>
            <a:ext cx="0" cy="544793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209800" y="5717622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207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3664803"/>
            <a:ext cx="1009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400" b="1" dirty="0">
                <a:solidFill>
                  <a:srgbClr val="FFFF00"/>
                </a:solidFill>
              </a:rPr>
              <a:t>秦朝灭亡</a:t>
            </a:r>
          </a:p>
        </p:txBody>
      </p:sp>
      <p:cxnSp>
        <p:nvCxnSpPr>
          <p:cNvPr id="19" name="直接连接符 18"/>
          <p:cNvCxnSpPr/>
          <p:nvPr/>
        </p:nvCxnSpPr>
        <p:spPr>
          <a:xfrm flipV="1">
            <a:off x="6629400" y="4996943"/>
            <a:ext cx="0" cy="565657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352800" y="5638800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202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05200" y="3664803"/>
            <a:ext cx="1009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400" b="1" dirty="0">
                <a:solidFill>
                  <a:srgbClr val="FFFF00"/>
                </a:solidFill>
              </a:rPr>
              <a:t>西汉建立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31"/>
          <a:stretch/>
        </p:blipFill>
        <p:spPr>
          <a:xfrm>
            <a:off x="3276600" y="1725178"/>
            <a:ext cx="1241860" cy="162762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3" name="文本框 41"/>
          <p:cNvSpPr txBox="1"/>
          <p:nvPr/>
        </p:nvSpPr>
        <p:spPr>
          <a:xfrm>
            <a:off x="2743200" y="4996943"/>
            <a:ext cx="1057275" cy="336550"/>
          </a:xfrm>
          <a:prstGeom prst="rect">
            <a:avLst/>
          </a:prstGeom>
          <a:solidFill>
            <a:schemeClr val="bg1"/>
          </a:solidFill>
          <a:ln w="28575" cap="flat" cmpd="dbl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楚汉之争</a:t>
            </a:r>
          </a:p>
        </p:txBody>
      </p:sp>
      <p:cxnSp>
        <p:nvCxnSpPr>
          <p:cNvPr id="24" name="直接连接符 23"/>
          <p:cNvCxnSpPr/>
          <p:nvPr/>
        </p:nvCxnSpPr>
        <p:spPr>
          <a:xfrm flipV="1">
            <a:off x="5562600" y="4971640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7467600" y="4971640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8077200" y="4996943"/>
            <a:ext cx="0" cy="565657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763000" y="4996943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968975" y="5745033"/>
            <a:ext cx="803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8575" y="5715000"/>
            <a:ext cx="803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229600" y="5715000"/>
            <a:ext cx="960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220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72000" y="5689937"/>
            <a:ext cx="564955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帝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365555" y="5695568"/>
            <a:ext cx="512467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汉</a:t>
            </a:r>
            <a:endParaRPr lang="en-US" altLang="zh-CN" dirty="0"/>
          </a:p>
          <a:p>
            <a:r>
              <a:rPr lang="zh-CN" altLang="en-US" dirty="0"/>
              <a:t>景</a:t>
            </a:r>
            <a:endParaRPr lang="en-US" altLang="zh-CN" dirty="0"/>
          </a:p>
          <a:p>
            <a:r>
              <a:rPr lang="zh-CN" altLang="en-US" dirty="0"/>
              <a:t>帝</a:t>
            </a:r>
          </a:p>
        </p:txBody>
      </p:sp>
      <p:sp>
        <p:nvSpPr>
          <p:cNvPr id="35" name="文本框 41"/>
          <p:cNvSpPr txBox="1"/>
          <p:nvPr/>
        </p:nvSpPr>
        <p:spPr>
          <a:xfrm>
            <a:off x="4505289" y="3576935"/>
            <a:ext cx="1514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文景之治</a:t>
            </a:r>
          </a:p>
        </p:txBody>
      </p:sp>
      <p:sp>
        <p:nvSpPr>
          <p:cNvPr id="36" name="文本框 41"/>
          <p:cNvSpPr txBox="1"/>
          <p:nvPr/>
        </p:nvSpPr>
        <p:spPr>
          <a:xfrm>
            <a:off x="7206774" y="3048000"/>
            <a:ext cx="794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西汉灭亡</a:t>
            </a:r>
          </a:p>
        </p:txBody>
      </p:sp>
      <p:sp>
        <p:nvSpPr>
          <p:cNvPr id="37" name="文本框 41"/>
          <p:cNvSpPr txBox="1"/>
          <p:nvPr/>
        </p:nvSpPr>
        <p:spPr>
          <a:xfrm>
            <a:off x="7892574" y="3078540"/>
            <a:ext cx="794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东汉建立</a:t>
            </a:r>
          </a:p>
        </p:txBody>
      </p:sp>
      <p:sp>
        <p:nvSpPr>
          <p:cNvPr id="39" name="文本框 41"/>
          <p:cNvSpPr txBox="1"/>
          <p:nvPr/>
        </p:nvSpPr>
        <p:spPr>
          <a:xfrm>
            <a:off x="8502174" y="2590800"/>
            <a:ext cx="79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曹丕废汉献帝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45533" y="5689937"/>
            <a:ext cx="512467" cy="101566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汉武帝</a:t>
            </a:r>
          </a:p>
        </p:txBody>
      </p:sp>
      <p:sp>
        <p:nvSpPr>
          <p:cNvPr id="41" name="文本框 41"/>
          <p:cNvSpPr txBox="1"/>
          <p:nvPr/>
        </p:nvSpPr>
        <p:spPr>
          <a:xfrm>
            <a:off x="6368574" y="2937808"/>
            <a:ext cx="7942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实现大一统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" t="4768" r="8318" b="8784"/>
          <a:stretch/>
        </p:blipFill>
        <p:spPr>
          <a:xfrm>
            <a:off x="5976919" y="1316128"/>
            <a:ext cx="1185881" cy="16556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42" name="直接连接符 41"/>
          <p:cNvCxnSpPr/>
          <p:nvPr/>
        </p:nvCxnSpPr>
        <p:spPr>
          <a:xfrm flipV="1">
            <a:off x="3850998" y="4953000"/>
            <a:ext cx="0" cy="5334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图片 42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056" y="4015771"/>
            <a:ext cx="1219544" cy="1394429"/>
          </a:xfrm>
          <a:prstGeom prst="ellipse">
            <a:avLst/>
          </a:prstGeom>
          <a:ln w="285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5" r="3346"/>
          <a:stretch/>
        </p:blipFill>
        <p:spPr>
          <a:xfrm>
            <a:off x="4266856" y="4094520"/>
            <a:ext cx="1191191" cy="1315680"/>
          </a:xfrm>
          <a:prstGeom prst="ellipse">
            <a:avLst/>
          </a:prstGeom>
          <a:ln w="285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5" name="TextBox 44"/>
          <p:cNvSpPr txBox="1"/>
          <p:nvPr/>
        </p:nvSpPr>
        <p:spPr>
          <a:xfrm>
            <a:off x="3280229" y="494437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426249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4" grpId="0"/>
      <p:bldP spid="15" grpId="0"/>
      <p:bldP spid="17" grpId="0"/>
      <p:bldP spid="18" grpId="0"/>
      <p:bldP spid="20" grpId="0"/>
      <p:bldP spid="21" grpId="0"/>
      <p:bldP spid="23" grpId="0" animBg="1"/>
      <p:bldP spid="28" grpId="0"/>
      <p:bldP spid="29" grpId="0"/>
      <p:bldP spid="30" grpId="0"/>
      <p:bldP spid="33" grpId="0" animBg="1"/>
      <p:bldP spid="34" grpId="0" animBg="1"/>
      <p:bldP spid="35" grpId="0"/>
      <p:bldP spid="36" grpId="0"/>
      <p:bldP spid="37" grpId="0"/>
      <p:bldP spid="39" grpId="0"/>
      <p:bldP spid="40" grpId="0" animBg="1"/>
      <p:bldP spid="4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2" b="9418"/>
          <a:stretch/>
        </p:blipFill>
        <p:spPr>
          <a:xfrm>
            <a:off x="0" y="0"/>
            <a:ext cx="9165427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52400" y="381000"/>
            <a:ext cx="82296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中国历史上某一时期“有极关重要者四”：一为中国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版图：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民族：</a:t>
            </a:r>
            <a:endParaRPr lang="en-US" altLang="zh-CN" sz="32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政治制度：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四为中国</a:t>
            </a:r>
            <a:r>
              <a:rPr lang="zh-CN" altLang="en-US" sz="32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学术思想：</a:t>
            </a:r>
            <a:endParaRPr lang="zh-CN" altLang="en-US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31760" y="1349115"/>
            <a:ext cx="5943601" cy="954107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b="1" noProof="1">
                <a:solidFill>
                  <a:schemeClr val="bg1"/>
                </a:solidFill>
                <a:latin typeface="Arial" charset="0"/>
                <a:ea typeface="黑体" pitchFamily="2" charset="-122"/>
                <a:cs typeface="+mn-ea"/>
              </a:rPr>
              <a:t>秦实现中国历史上第一次统一，</a:t>
            </a:r>
            <a:endParaRPr lang="en-US" altLang="zh-CN" sz="2800" b="1" noProof="1">
              <a:solidFill>
                <a:schemeClr val="bg1"/>
              </a:solidFill>
              <a:latin typeface="Arial" charset="0"/>
              <a:ea typeface="黑体" pitchFamily="2" charset="-122"/>
              <a:cs typeface="+mn-ea"/>
            </a:endParaRPr>
          </a:p>
          <a:p>
            <a:r>
              <a:rPr lang="zh-CN" altLang="en-US" sz="2800" b="1" noProof="1">
                <a:solidFill>
                  <a:schemeClr val="bg1"/>
                </a:solidFill>
                <a:latin typeface="Arial" charset="0"/>
                <a:ea typeface="黑体" pitchFamily="2" charset="-122"/>
                <a:cs typeface="+mn-ea"/>
              </a:rPr>
              <a:t>初步奠定统一多民族国家的基本疆域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31761" y="2743200"/>
            <a:ext cx="5943600" cy="52322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chemeClr val="bg1"/>
                </a:solidFill>
                <a:latin typeface="Arial" charset="0"/>
                <a:ea typeface="黑体" pitchFamily="2" charset="-122"/>
                <a:cs typeface="+mn-ea"/>
              </a:defRPr>
            </a:lvl1pPr>
          </a:lstStyle>
          <a:p>
            <a:r>
              <a:rPr lang="zh-CN" altLang="en-US" noProof="1"/>
              <a:t>统一的多民族的封建国家初步发展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62401" y="4191000"/>
            <a:ext cx="2819400" cy="52322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chemeClr val="bg1"/>
                </a:solidFill>
                <a:latin typeface="Arial" charset="0"/>
                <a:ea typeface="黑体" pitchFamily="2" charset="-122"/>
                <a:cs typeface="+mn-ea"/>
              </a:defRPr>
            </a:lvl1pPr>
          </a:lstStyle>
          <a:p>
            <a:r>
              <a:rPr lang="zh-CN" altLang="en-US" dirty="0"/>
              <a:t>中央集权制度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62400" y="5562600"/>
            <a:ext cx="5012961" cy="954107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chemeClr val="bg1"/>
                </a:solidFill>
                <a:latin typeface="Arial" charset="0"/>
                <a:ea typeface="黑体" pitchFamily="2" charset="-122"/>
                <a:cs typeface="+mn-ea"/>
              </a:defRPr>
            </a:lvl1pPr>
          </a:lstStyle>
          <a:p>
            <a:r>
              <a:rPr lang="zh-CN" altLang="en-US" noProof="1"/>
              <a:t>汉武帝时确立儒家思想为正统思想</a:t>
            </a:r>
          </a:p>
        </p:txBody>
      </p:sp>
    </p:spTree>
    <p:extLst>
      <p:ext uri="{BB962C8B-B14F-4D97-AF65-F5344CB8AC3E}">
        <p14:creationId xmlns:p14="http://schemas.microsoft.com/office/powerpoint/2010/main" val="169009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AutoShape 6" descr="http://img2.imgtn.bdimg.com/it/u=1122435345,2733088511&amp;fm=15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8" descr="http://img2.imgtn.bdimg.com/it/u=1122435345,2733088511&amp;fm=15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28600" y="768489"/>
            <a:ext cx="8763000" cy="5632311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华夏民族大一统的国家伟业到了汉武帝时代，完成了从地理空间到</a:t>
            </a:r>
            <a:r>
              <a:rPr 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精神</a:t>
            </a:r>
            <a:r>
              <a:rPr 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空间的整合与凝聚，正是这个伟大而充满凝聚力的民族共同体，承载着中华文明古往今来的生生不息，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2000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多年来的中国历尽沧桑，也曾战乱分裂，但是不管危机多么深重，由</a:t>
            </a:r>
            <a:r>
              <a:rPr lang="zh-CN" altLang="en-US" sz="36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秦汉帝国开创的这一民族共同体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总是能够重新走上统一、安定的大道，重现蓬勃生机。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    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翦伯赞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中国史十五讲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</p:txBody>
      </p:sp>
    </p:spTree>
    <p:extLst>
      <p:ext uri="{BB962C8B-B14F-4D97-AF65-F5344CB8AC3E}">
        <p14:creationId xmlns:p14="http://schemas.microsoft.com/office/powerpoint/2010/main" val="92365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27" name="矩形 26"/>
          <p:cNvSpPr/>
          <p:nvPr/>
        </p:nvSpPr>
        <p:spPr>
          <a:xfrm>
            <a:off x="2362200" y="4343400"/>
            <a:ext cx="1676400" cy="762000"/>
          </a:xfrm>
          <a:prstGeom prst="rect">
            <a:avLst/>
          </a:prstGeom>
          <a:solidFill>
            <a:srgbClr val="CCFF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知识框架</a:t>
            </a:r>
          </a:p>
        </p:txBody>
      </p:sp>
      <p:sp>
        <p:nvSpPr>
          <p:cNvPr id="28" name="矩形 27"/>
          <p:cNvSpPr/>
          <p:nvPr/>
        </p:nvSpPr>
        <p:spPr>
          <a:xfrm>
            <a:off x="3276600" y="3581400"/>
            <a:ext cx="1676400" cy="762000"/>
          </a:xfrm>
          <a:prstGeom prst="rect">
            <a:avLst/>
          </a:prstGeom>
          <a:solidFill>
            <a:srgbClr val="FF99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快速记忆</a:t>
            </a:r>
          </a:p>
        </p:txBody>
      </p:sp>
      <p:sp>
        <p:nvSpPr>
          <p:cNvPr id="31" name="矩形 30"/>
          <p:cNvSpPr/>
          <p:nvPr/>
        </p:nvSpPr>
        <p:spPr>
          <a:xfrm>
            <a:off x="4343400" y="2819400"/>
            <a:ext cx="1676400" cy="762000"/>
          </a:xfrm>
          <a:prstGeom prst="rect">
            <a:avLst/>
          </a:prstGeom>
          <a:solidFill>
            <a:srgbClr val="99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图文说史</a:t>
            </a:r>
          </a:p>
        </p:txBody>
      </p:sp>
      <p:sp>
        <p:nvSpPr>
          <p:cNvPr id="32" name="矩形 31"/>
          <p:cNvSpPr/>
          <p:nvPr/>
        </p:nvSpPr>
        <p:spPr>
          <a:xfrm>
            <a:off x="5410200" y="2057400"/>
            <a:ext cx="1676400" cy="762000"/>
          </a:xfrm>
          <a:prstGeom prst="rect">
            <a:avLst/>
          </a:prstGeom>
          <a:solidFill>
            <a:srgbClr val="99CC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深入思考</a:t>
            </a:r>
          </a:p>
        </p:txBody>
      </p:sp>
      <p:sp>
        <p:nvSpPr>
          <p:cNvPr id="13" name="矩形 12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1311744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26867" y="67270"/>
            <a:ext cx="36069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深入</a:t>
            </a:r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思考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33800" y="159603"/>
            <a:ext cx="52959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秦皇汉武巩固统一措施比较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234342"/>
              </p:ext>
            </p:extLst>
          </p:nvPr>
        </p:nvGraphicFramePr>
        <p:xfrm>
          <a:off x="126866" y="1371600"/>
          <a:ext cx="8902833" cy="5403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7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17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3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1841">
                <a:tc>
                  <a:txBody>
                    <a:bodyPr/>
                    <a:lstStyle/>
                    <a:p>
                      <a:pPr algn="ctr"/>
                      <a:endParaRPr lang="zh-CN" altLang="en-US" sz="32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solidFill>
                            <a:srgbClr val="FFFF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秦始皇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solidFill>
                            <a:srgbClr val="FFFF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汉武帝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91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00CC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政治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5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00CC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经济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87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00CC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思想文化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00CC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军事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18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00CC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交通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>
                        <a:solidFill>
                          <a:srgbClr val="FFFF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133600" y="2247871"/>
            <a:ext cx="2656496" cy="6376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</a:rPr>
              <a:t>中央集权制度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3204" y="2247872"/>
            <a:ext cx="2656496" cy="6376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</a:rPr>
              <a:t>推恩令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33600" y="3188859"/>
            <a:ext cx="3810000" cy="6376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</a:rPr>
              <a:t>统一度量衡、货币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15000" y="3078868"/>
            <a:ext cx="29718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tx1"/>
                </a:solidFill>
              </a:rPr>
              <a:t>盐铁专卖，</a:t>
            </a:r>
            <a:endParaRPr lang="en-US" altLang="zh-CN" sz="28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tx1"/>
                </a:solidFill>
              </a:rPr>
              <a:t>统一铸造五铢钱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08200" y="4032975"/>
            <a:ext cx="2394924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3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</a:rPr>
              <a:t>统一文字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62600" y="4201180"/>
            <a:ext cx="36195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28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罢黜百家，独尊儒术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81200" y="4953000"/>
            <a:ext cx="3429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28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北击匈奴，修长城</a:t>
            </a:r>
            <a:endParaRPr lang="en-US" altLang="zh-CN" dirty="0"/>
          </a:p>
          <a:p>
            <a:r>
              <a:rPr lang="zh-CN" altLang="en-US" dirty="0"/>
              <a:t>开发边疆，修灵渠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71839" y="5191780"/>
            <a:ext cx="3429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28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北击匈奴，漠北战役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70314" y="6096000"/>
            <a:ext cx="3429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28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统一车辆和道路宽窄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5562600" y="5983307"/>
            <a:ext cx="3467100" cy="722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276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26867" y="67270"/>
            <a:ext cx="36069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深入思考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0543" y="159602"/>
            <a:ext cx="434340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如何评价历史人物？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29"/>
          <a:stretch/>
        </p:blipFill>
        <p:spPr>
          <a:xfrm>
            <a:off x="50667" y="1402378"/>
            <a:ext cx="1803466" cy="263622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" t="4768" r="8318" b="8784"/>
          <a:stretch/>
        </p:blipFill>
        <p:spPr>
          <a:xfrm>
            <a:off x="50667" y="4263884"/>
            <a:ext cx="1803466" cy="251791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828800" y="1616015"/>
            <a:ext cx="3429001" cy="204158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人物：秦始皇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主要贡献：统一全国，  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巩固统一措施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评价：有功有过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6944" y="5075128"/>
            <a:ext cx="3410857" cy="155427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人物：汉武帝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主要贡献：大一统局面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8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评价：雄才大略</a:t>
            </a:r>
          </a:p>
        </p:txBody>
      </p:sp>
      <p:sp>
        <p:nvSpPr>
          <p:cNvPr id="10" name="Text Box 24"/>
          <p:cNvSpPr txBox="1"/>
          <p:nvPr/>
        </p:nvSpPr>
        <p:spPr>
          <a:xfrm>
            <a:off x="5653768" y="1534180"/>
            <a:ext cx="3414032" cy="523220"/>
          </a:xfrm>
          <a:prstGeom prst="rect">
            <a:avLst/>
          </a:prstGeom>
          <a:solidFill>
            <a:srgbClr val="FFC00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评价历史人物方法：</a:t>
            </a: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5222422" y="1494806"/>
            <a:ext cx="442232" cy="562594"/>
          </a:xfrm>
          <a:prstGeom prst="star5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Text Box 24"/>
          <p:cNvSpPr txBox="1"/>
          <p:nvPr/>
        </p:nvSpPr>
        <p:spPr>
          <a:xfrm>
            <a:off x="6184900" y="2425005"/>
            <a:ext cx="1928132" cy="1384995"/>
          </a:xfrm>
          <a:prstGeom prst="rect">
            <a:avLst/>
          </a:prstGeom>
          <a:solidFill>
            <a:srgbClr val="FFC000"/>
          </a:solidFill>
          <a:ln w="9525">
            <a:noFill/>
          </a:ln>
        </p:spPr>
        <p:txBody>
          <a:bodyPr wrap="square" anchor="t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</a:defRPr>
            </a:lvl1pPr>
          </a:lstStyle>
          <a:p>
            <a:r>
              <a:rPr lang="zh-CN" altLang="en-US" dirty="0">
                <a:solidFill>
                  <a:srgbClr val="0000CC"/>
                </a:solidFill>
              </a:rPr>
              <a:t>史论结合，</a:t>
            </a:r>
            <a:endParaRPr lang="en-US" altLang="zh-CN" dirty="0">
              <a:solidFill>
                <a:srgbClr val="0000CC"/>
              </a:solidFill>
            </a:endParaRPr>
          </a:p>
          <a:p>
            <a:r>
              <a:rPr lang="zh-CN" altLang="en-US" dirty="0">
                <a:solidFill>
                  <a:srgbClr val="0000CC"/>
                </a:solidFill>
              </a:rPr>
              <a:t>客观的，</a:t>
            </a:r>
            <a:endParaRPr lang="en-US" altLang="zh-CN" dirty="0">
              <a:solidFill>
                <a:srgbClr val="0000CC"/>
              </a:solidFill>
            </a:endParaRPr>
          </a:p>
          <a:p>
            <a:r>
              <a:rPr lang="zh-CN" altLang="en-US" dirty="0">
                <a:solidFill>
                  <a:srgbClr val="0000CC"/>
                </a:solidFill>
              </a:rPr>
              <a:t>全面的。</a:t>
            </a:r>
          </a:p>
        </p:txBody>
      </p:sp>
      <p:sp>
        <p:nvSpPr>
          <p:cNvPr id="13" name="Text Box 24"/>
          <p:cNvSpPr txBox="1"/>
          <p:nvPr/>
        </p:nvSpPr>
        <p:spPr>
          <a:xfrm>
            <a:off x="3924300" y="4292025"/>
            <a:ext cx="5143500" cy="584775"/>
          </a:xfrm>
          <a:prstGeom prst="rect">
            <a:avLst/>
          </a:prstGeom>
          <a:solidFill>
            <a:srgbClr val="FFC00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人物评价</a:t>
            </a:r>
            <a:r>
              <a:rPr lang="en-US" altLang="zh-CN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=</a:t>
            </a:r>
            <a:r>
              <a:rPr lang="zh-CN" altLang="en-US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史实</a:t>
            </a:r>
            <a:r>
              <a:rPr lang="en-US" altLang="zh-CN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+</a:t>
            </a:r>
            <a:r>
              <a:rPr lang="zh-CN" altLang="en-US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影响</a:t>
            </a:r>
            <a:r>
              <a:rPr lang="en-US" altLang="zh-CN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+</a:t>
            </a:r>
            <a:r>
              <a:rPr lang="zh-CN" altLang="en-US" sz="3200" b="1" dirty="0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330926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26867" y="67270"/>
            <a:ext cx="36069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深入思考</a:t>
            </a:r>
            <a:r>
              <a:rPr lang="en-US" altLang="zh-CN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81400" y="145033"/>
            <a:ext cx="5501142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丝路传承：历史与现实的呼应</a:t>
            </a:r>
          </a:p>
        </p:txBody>
      </p:sp>
      <p:sp>
        <p:nvSpPr>
          <p:cNvPr id="5" name="矩形 6"/>
          <p:cNvSpPr/>
          <p:nvPr/>
        </p:nvSpPr>
        <p:spPr>
          <a:xfrm>
            <a:off x="152400" y="4100823"/>
            <a:ext cx="8915400" cy="2593018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9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习近平总书记在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2013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月和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月先后提出了建设“新丝绸之路经济带”和“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21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世纪海上丝绸之路”的战略构想。第二届“一带一路”国际合作高峰论坛于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2019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日至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27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日在北京举行，主题是“共建‘一带一路’、开创美好未来”。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199" y="1499460"/>
            <a:ext cx="3381601" cy="223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>
          <a:xfrm>
            <a:off x="152400" y="1564719"/>
            <a:ext cx="5330733" cy="2092881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9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习近平总书记在纪念改革开放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40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周年的讲话中，称赞中国古代人民“谱写了万里驼铃万里波的浩浩丝路长歌”。</a:t>
            </a:r>
          </a:p>
        </p:txBody>
      </p:sp>
    </p:spTree>
    <p:extLst>
      <p:ext uri="{BB962C8B-B14F-4D97-AF65-F5344CB8AC3E}">
        <p14:creationId xmlns:p14="http://schemas.microsoft.com/office/powerpoint/2010/main" val="144097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27" name="矩形 26"/>
          <p:cNvSpPr/>
          <p:nvPr/>
        </p:nvSpPr>
        <p:spPr>
          <a:xfrm>
            <a:off x="2362200" y="4343400"/>
            <a:ext cx="1676400" cy="762000"/>
          </a:xfrm>
          <a:prstGeom prst="rect">
            <a:avLst/>
          </a:prstGeom>
          <a:solidFill>
            <a:srgbClr val="CCFF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知识框架</a:t>
            </a:r>
          </a:p>
        </p:txBody>
      </p:sp>
      <p:sp>
        <p:nvSpPr>
          <p:cNvPr id="28" name="矩形 27"/>
          <p:cNvSpPr/>
          <p:nvPr/>
        </p:nvSpPr>
        <p:spPr>
          <a:xfrm>
            <a:off x="3276600" y="3581400"/>
            <a:ext cx="1676400" cy="762000"/>
          </a:xfrm>
          <a:prstGeom prst="rect">
            <a:avLst/>
          </a:prstGeom>
          <a:solidFill>
            <a:srgbClr val="FF99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快速记忆</a:t>
            </a:r>
          </a:p>
        </p:txBody>
      </p:sp>
      <p:sp>
        <p:nvSpPr>
          <p:cNvPr id="31" name="矩形 30"/>
          <p:cNvSpPr/>
          <p:nvPr/>
        </p:nvSpPr>
        <p:spPr>
          <a:xfrm>
            <a:off x="4343400" y="2819400"/>
            <a:ext cx="1676400" cy="762000"/>
          </a:xfrm>
          <a:prstGeom prst="rect">
            <a:avLst/>
          </a:prstGeom>
          <a:solidFill>
            <a:srgbClr val="99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图文说史</a:t>
            </a:r>
          </a:p>
        </p:txBody>
      </p:sp>
      <p:sp>
        <p:nvSpPr>
          <p:cNvPr id="32" name="矩形 31"/>
          <p:cNvSpPr/>
          <p:nvPr/>
        </p:nvSpPr>
        <p:spPr>
          <a:xfrm>
            <a:off x="5410200" y="2057400"/>
            <a:ext cx="1676400" cy="762000"/>
          </a:xfrm>
          <a:prstGeom prst="rect">
            <a:avLst/>
          </a:prstGeom>
          <a:solidFill>
            <a:srgbClr val="99CC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深入思考</a:t>
            </a:r>
          </a:p>
        </p:txBody>
      </p:sp>
      <p:sp>
        <p:nvSpPr>
          <p:cNvPr id="34" name="矩形 33"/>
          <p:cNvSpPr/>
          <p:nvPr/>
        </p:nvSpPr>
        <p:spPr>
          <a:xfrm>
            <a:off x="6230257" y="1295400"/>
            <a:ext cx="1676400" cy="762000"/>
          </a:xfrm>
          <a:prstGeom prst="rect">
            <a:avLst/>
          </a:prstGeom>
          <a:solidFill>
            <a:srgbClr val="FFCC99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达标测试</a:t>
            </a:r>
          </a:p>
        </p:txBody>
      </p:sp>
      <p:sp>
        <p:nvSpPr>
          <p:cNvPr id="12" name="矩形 11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1311744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右箭头 3"/>
          <p:cNvSpPr/>
          <p:nvPr/>
        </p:nvSpPr>
        <p:spPr>
          <a:xfrm>
            <a:off x="-152400" y="2802332"/>
            <a:ext cx="9296400" cy="45720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066800" y="2497532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2209800" y="2508418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6673374" y="2497532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3595" y="3124200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221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4195" y="3124200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207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895600" y="2508418"/>
            <a:ext cx="0" cy="60960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544795" y="3124200"/>
            <a:ext cx="11128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202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43600" y="3142343"/>
            <a:ext cx="1423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43000" y="1472625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3200" b="1" dirty="0"/>
              <a:t>秦朝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18991" y="1472625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3200" b="1" dirty="0"/>
              <a:t>西汉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08501" y="1472625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3200" b="1" dirty="0"/>
              <a:t>东汉</a:t>
            </a:r>
          </a:p>
        </p:txBody>
      </p:sp>
      <p:sp>
        <p:nvSpPr>
          <p:cNvPr id="21" name="矩形 20"/>
          <p:cNvSpPr/>
          <p:nvPr/>
        </p:nvSpPr>
        <p:spPr>
          <a:xfrm>
            <a:off x="1118598" y="2128754"/>
            <a:ext cx="1015002" cy="818775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971800" y="2185529"/>
            <a:ext cx="3683692" cy="762000"/>
          </a:xfrm>
          <a:prstGeom prst="rect">
            <a:avLst/>
          </a:prstGeom>
          <a:solidFill>
            <a:srgbClr val="FF339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705600" y="2185529"/>
            <a:ext cx="1752600" cy="762000"/>
          </a:xfrm>
          <a:prstGeom prst="rect">
            <a:avLst/>
          </a:prstGeom>
          <a:solidFill>
            <a:srgbClr val="FF00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279552" y="2128754"/>
            <a:ext cx="616048" cy="8187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218183" y="1295400"/>
            <a:ext cx="803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400" b="1" dirty="0"/>
              <a:t>楚汉</a:t>
            </a:r>
            <a:endParaRPr lang="en-US" altLang="zh-CN" sz="2400" b="1" dirty="0"/>
          </a:p>
          <a:p>
            <a:r>
              <a:rPr lang="zh-CN" altLang="en-US" sz="2400" b="1" dirty="0"/>
              <a:t>之争</a:t>
            </a:r>
          </a:p>
        </p:txBody>
      </p:sp>
      <p:sp>
        <p:nvSpPr>
          <p:cNvPr id="27" name="矩形 26"/>
          <p:cNvSpPr/>
          <p:nvPr/>
        </p:nvSpPr>
        <p:spPr>
          <a:xfrm>
            <a:off x="76200" y="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时空定位</a:t>
            </a: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534400" y="2497532"/>
            <a:ext cx="0" cy="526197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67600" y="3124200"/>
            <a:ext cx="1579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220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pic>
        <p:nvPicPr>
          <p:cNvPr id="29" name="图片 37"/>
          <p:cNvPicPr>
            <a:picLocks noChangeAspect="1" noChangeArrowheads="1"/>
          </p:cNvPicPr>
          <p:nvPr/>
        </p:nvPicPr>
        <p:blipFill rotWithShape="1">
          <a:blip r:embed="rId3" cstate="print"/>
          <a:srcRect l="1658"/>
          <a:stretch/>
        </p:blipFill>
        <p:spPr bwMode="auto">
          <a:xfrm>
            <a:off x="25400" y="5486400"/>
            <a:ext cx="9097677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2400"/>
            <a:ext cx="9123077" cy="14573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1" name="椭圆 30"/>
          <p:cNvSpPr/>
          <p:nvPr/>
        </p:nvSpPr>
        <p:spPr>
          <a:xfrm>
            <a:off x="1891257" y="2722530"/>
            <a:ext cx="166143" cy="224999"/>
          </a:xfrm>
          <a:prstGeom prst="ellipse">
            <a:avLst/>
          </a:prstGeom>
          <a:solidFill>
            <a:srgbClr val="FF0000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五角星 2"/>
          <p:cNvSpPr/>
          <p:nvPr/>
        </p:nvSpPr>
        <p:spPr>
          <a:xfrm>
            <a:off x="4724400" y="5105400"/>
            <a:ext cx="313954" cy="314325"/>
          </a:xfrm>
          <a:prstGeom prst="star5">
            <a:avLst/>
          </a:prstGeom>
          <a:solidFill>
            <a:srgbClr val="FF0000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-152400" y="2072674"/>
            <a:ext cx="1066800" cy="871487"/>
          </a:xfrm>
          <a:prstGeom prst="rect">
            <a:avLst/>
          </a:prstGeom>
          <a:solidFill>
            <a:srgbClr val="99FF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1676400" y="786825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1813502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9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02312E-6 L -0.03247 0.46381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2" y="231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/>
      <p:bldP spid="16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8" grpId="0"/>
      <p:bldP spid="31" grpId="0" animBg="1"/>
      <p:bldP spid="31" grpId="1" animBg="1"/>
      <p:bldP spid="3" grpId="0" animBg="1"/>
      <p:bldP spid="3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5470"/>
            <a:ext cx="9144000" cy="5680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76200" y="76200"/>
            <a:ext cx="3886200" cy="762000"/>
          </a:xfrm>
          <a:prstGeom prst="rect">
            <a:avLst/>
          </a:prstGeom>
          <a:solidFill>
            <a:srgbClr val="FFCC99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达标测试：第一关</a:t>
            </a:r>
          </a:p>
        </p:txBody>
      </p:sp>
    </p:spTree>
    <p:extLst>
      <p:ext uri="{BB962C8B-B14F-4D97-AF65-F5344CB8AC3E}">
        <p14:creationId xmlns:p14="http://schemas.microsoft.com/office/powerpoint/2010/main" val="33856634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74" y="914400"/>
            <a:ext cx="8628126" cy="594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76200" y="76200"/>
            <a:ext cx="3886200" cy="762000"/>
          </a:xfrm>
          <a:prstGeom prst="rect">
            <a:avLst/>
          </a:prstGeom>
          <a:solidFill>
            <a:srgbClr val="FFCC99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达标测试：第一关</a:t>
            </a:r>
          </a:p>
        </p:txBody>
      </p:sp>
    </p:spTree>
    <p:extLst>
      <p:ext uri="{BB962C8B-B14F-4D97-AF65-F5344CB8AC3E}">
        <p14:creationId xmlns:p14="http://schemas.microsoft.com/office/powerpoint/2010/main" val="33195575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1066800"/>
            <a:ext cx="9067800" cy="1284006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“秦王扫六合，虎视何雄哉！挥剑斩浮云，诸侯尽西来。”该诗赞颂赢政的历史功绩是什么？</a:t>
            </a:r>
          </a:p>
        </p:txBody>
      </p:sp>
      <p:sp>
        <p:nvSpPr>
          <p:cNvPr id="5" name="矩形 4"/>
          <p:cNvSpPr/>
          <p:nvPr/>
        </p:nvSpPr>
        <p:spPr>
          <a:xfrm>
            <a:off x="18143" y="2590800"/>
            <a:ext cx="9049658" cy="523220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下面结构图反映的是秦朝首创的哪一政治制度？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78"/>
          <a:stretch>
            <a:fillRect/>
          </a:stretch>
        </p:blipFill>
        <p:spPr bwMode="auto">
          <a:xfrm>
            <a:off x="5715000" y="3200400"/>
            <a:ext cx="3286125" cy="357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6781800" y="1775936"/>
            <a:ext cx="1828800" cy="738664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统一全国</a:t>
            </a:r>
            <a:endParaRPr lang="zh-CN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52600" y="4138136"/>
            <a:ext cx="2549070" cy="738664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中央集权制度</a:t>
            </a:r>
            <a:endParaRPr lang="zh-CN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6200" y="76200"/>
            <a:ext cx="3886200" cy="762000"/>
          </a:xfrm>
          <a:prstGeom prst="rect">
            <a:avLst/>
          </a:prstGeom>
          <a:solidFill>
            <a:srgbClr val="FFCC99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达标测试：第二关</a:t>
            </a:r>
          </a:p>
        </p:txBody>
      </p:sp>
    </p:spTree>
    <p:extLst>
      <p:ext uri="{BB962C8B-B14F-4D97-AF65-F5344CB8AC3E}">
        <p14:creationId xmlns:p14="http://schemas.microsoft.com/office/powerpoint/2010/main" val="268047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52400" y="152400"/>
            <a:ext cx="8610600" cy="1384995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中国古代历代帝王对孔子的加封、尊崇的规格不断提高（如表所示）。表格内容说明了什么？</a:t>
            </a:r>
            <a:endParaRPr lang="zh-CN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828800"/>
            <a:ext cx="6781800" cy="366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>
          <a:xfrm>
            <a:off x="228600" y="5814536"/>
            <a:ext cx="5867400" cy="637675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儒家学说成为封建社会正统思想</a:t>
            </a:r>
            <a:endParaRPr lang="zh-CN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630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52400" y="152400"/>
            <a:ext cx="8610600" cy="1815882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4.2019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日到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27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日，第二届“一带一路”国际合作高峰论坛在北京举行，习近平总书记做重要讲话。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“一带一路”源于西汉开辟的陆上丝绸之路。下面示意图中空缺处应该是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zh-CN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2365"/>
          <a:stretch/>
        </p:blipFill>
        <p:spPr>
          <a:xfrm>
            <a:off x="228600" y="2203458"/>
            <a:ext cx="8458200" cy="457649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077200" y="50292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810500" y="4888468"/>
            <a:ext cx="952500" cy="738664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长安</a:t>
            </a:r>
            <a:endParaRPr lang="zh-CN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816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6200" y="76200"/>
            <a:ext cx="9067800" cy="317009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阅读材料，完成下列要求。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材料一   统一中国的伟业是由幼年登基的秦王嬴政完成的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……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他建立万世帝国的梦想彻底破灭了。不过他创建的帝国制度却保存了下来并延续了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2000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多年，从而成为世界历史上保持时间最长的政治制度。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摘编自费正清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费正清中国史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52400" y="3200400"/>
            <a:ext cx="8763000" cy="1930337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）依据材料一，归纳“秦王嬴政”的历史贡献。“秦王嬴政”为巩固统一还采取了哪些措施？（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分。写出两点即可）</a:t>
            </a:r>
            <a:endParaRPr lang="en-US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77000" y="3276600"/>
            <a:ext cx="16764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48400" y="3962400"/>
            <a:ext cx="10668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114800" y="3962400"/>
            <a:ext cx="457200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2362200" y="1143000"/>
            <a:ext cx="1577009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143000" y="2133600"/>
            <a:ext cx="1655859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52400" y="5181600"/>
            <a:ext cx="2244525" cy="145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历史贡献：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措施：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62200" y="5151819"/>
            <a:ext cx="5952270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完成统一；创立中央集权制度。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2329" y="5867400"/>
            <a:ext cx="74778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统一货币；统一度量衡；统一文字；统一车辆和道路宽窄；北击匈奴，修长城；修灵渠。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143000" y="3352800"/>
            <a:ext cx="1905000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30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5" grpId="0"/>
      <p:bldP spid="16" grpId="0"/>
      <p:bldP spid="17" grpId="0"/>
      <p:bldP spid="1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-47387"/>
            <a:ext cx="9144000" cy="332398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材料二   汉武帝统治时期，有三大问题存在。一是西汉初年分封的诸侯国势力已经相当强大了，是一个极不稳定的因素；二是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……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；三是匈奴不断入侵，边境不宁。这三个因素促使汉武帝决心进一步加强中央集权。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摘编自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汉朝历史：汉武帝加强中央集权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52400" y="3124200"/>
            <a:ext cx="8763000" cy="1930337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）依据材料二并结合所学知识，说说汉武帝是如何解决第一和第三个问题的？除此之外，汉武帝在思想方面采取什么措施“进一步加强中央集权”？（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分）</a:t>
            </a:r>
            <a:endParaRPr lang="en-US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001000" y="3250525"/>
            <a:ext cx="6858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04398" y="3844936"/>
            <a:ext cx="2119802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057400" y="4545925"/>
            <a:ext cx="8001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772400" y="3907296"/>
            <a:ext cx="800100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2080591" y="1219200"/>
            <a:ext cx="4244009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202595" y="1981200"/>
            <a:ext cx="2350605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200" y="5155525"/>
            <a:ext cx="26564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第一个问题：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第三个问题：</a:t>
            </a:r>
            <a:endParaRPr lang="en-US" altLang="zh-CN" sz="3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思想措施：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22731" y="4953000"/>
            <a:ext cx="30684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实施“推恩令”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43200" y="5410200"/>
            <a:ext cx="47163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派卫青、霍去病北击匈奴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736988" y="6027003"/>
            <a:ext cx="38924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罢黜百家，独尊儒术</a:t>
            </a:r>
          </a:p>
        </p:txBody>
      </p:sp>
    </p:spTree>
    <p:extLst>
      <p:ext uri="{BB962C8B-B14F-4D97-AF65-F5344CB8AC3E}">
        <p14:creationId xmlns:p14="http://schemas.microsoft.com/office/powerpoint/2010/main" val="133852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3" grpId="0"/>
      <p:bldP spid="14" grpId="0"/>
      <p:bldP spid="15" grpId="0"/>
      <p:bldP spid="1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52629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材料三   秦始皇在公元前三世纪统一中国，统一从此就成为中华古代文明中最珍贵的遗产，它保证了中华文明的延绵不断。除了政治统一这个因素，还有一种强大的思想黏合剂，那就是孔子学说。几千年来，它一直是中华文明的精神载体，保证了中华文明的生生不息。而中华文明的特殊之处，就在于孔子的学说（精神载体）与帝国的结构（政治载体）高度结合，形成了思想与国家的完美对接。</a:t>
            </a:r>
            <a:endParaRPr lang="en-US" altLang="zh-CN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——《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钱乘旦谈中国文化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前线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》2016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年第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03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期）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6200" y="5334000"/>
            <a:ext cx="8991600" cy="1284006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）依据材料三，概括“中华文明的延绵不断”的因素有哪些？（</a:t>
            </a:r>
            <a:r>
              <a:rPr lang="en-US" altLang="zh-CN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分）</a:t>
            </a:r>
            <a:endParaRPr lang="en-US" altLang="zh-CN" sz="2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29600" y="5453183"/>
            <a:ext cx="8382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2819400" y="1981200"/>
            <a:ext cx="6248400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0" y="2631489"/>
            <a:ext cx="4343400" cy="0"/>
          </a:xfrm>
          <a:prstGeom prst="line">
            <a:avLst/>
          </a:prstGeom>
          <a:ln w="5715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76200" y="4525999"/>
            <a:ext cx="6096000" cy="923330"/>
          </a:xfrm>
          <a:prstGeom prst="rect">
            <a:avLst/>
          </a:prstGeom>
          <a:solidFill>
            <a:srgbClr val="00206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因素：政治统一和思想统一</a:t>
            </a:r>
            <a:endParaRPr lang="en-US" altLang="zh-CN" sz="36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400" y="5976003"/>
            <a:ext cx="838200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055914" y="5410200"/>
            <a:ext cx="1829790" cy="60960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11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0" grpId="0" animBg="1"/>
      <p:bldP spid="1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057401" y="2486561"/>
            <a:ext cx="520687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0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 谢 观 看</a:t>
            </a:r>
          </a:p>
        </p:txBody>
      </p:sp>
    </p:spTree>
    <p:extLst>
      <p:ext uri="{BB962C8B-B14F-4D97-AF65-F5344CB8AC3E}">
        <p14:creationId xmlns:p14="http://schemas.microsoft.com/office/powerpoint/2010/main" val="1226080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13" name="矩形 12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180829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8" t="4143" r="2393" b="3944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6826" y="609600"/>
            <a:ext cx="6647974" cy="523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秦汉时期：统一多民族国家的建立和巩固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1447800"/>
            <a:ext cx="79248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公元前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221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年，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秦始皇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建立起中国历史上第一个统一的多民族的封建国家，并推行一系列巩固统一的措施，对后世有深远影响。然而秦朝统治者实行残暴统治，最终被大规模的农民起义推翻。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西汉建立后，统治者采取休养生息政策，使经济恢复和社会稳定。在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汉武帝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统治时期，大一统的局面得到进一步的巩固和发展。东汉统治后期，政治动荡，中国社会危机严重。</a:t>
            </a:r>
            <a:endParaRPr lang="en-US" altLang="zh-CN" sz="24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两汉时期，科技与文化都有突出的成就，并开通了</a:t>
            </a:r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“丝绸之路”，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促进了中外经济、文化的交往。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352800" y="1438654"/>
            <a:ext cx="1143000" cy="513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2952750" y="3709688"/>
            <a:ext cx="1104900" cy="5897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971550" y="5531683"/>
            <a:ext cx="1847850" cy="5643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>
            <a:off x="6781800" y="1981200"/>
            <a:ext cx="167640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936343" y="2895600"/>
            <a:ext cx="769257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844142" y="3755119"/>
            <a:ext cx="175260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486400" y="4254122"/>
            <a:ext cx="99695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2971800" y="5562600"/>
            <a:ext cx="152400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573485" y="2362200"/>
            <a:ext cx="2275115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60185" y="2362200"/>
            <a:ext cx="2783115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38800" y="4724400"/>
            <a:ext cx="1364343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2012950" y="3352800"/>
            <a:ext cx="118745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7162800" y="3802290"/>
            <a:ext cx="129540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1084942" y="4239155"/>
            <a:ext cx="129540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35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57200" y="5867400"/>
            <a:ext cx="1676400" cy="76200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时空定位</a:t>
            </a:r>
          </a:p>
        </p:txBody>
      </p:sp>
      <p:sp>
        <p:nvSpPr>
          <p:cNvPr id="26" name="矩形 25"/>
          <p:cNvSpPr/>
          <p:nvPr/>
        </p:nvSpPr>
        <p:spPr>
          <a:xfrm>
            <a:off x="1371600" y="5105400"/>
            <a:ext cx="1676400" cy="762000"/>
          </a:xfrm>
          <a:prstGeom prst="rect">
            <a:avLst/>
          </a:prstGeom>
          <a:solidFill>
            <a:srgbClr val="FFFF66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单元概述</a:t>
            </a:r>
          </a:p>
        </p:txBody>
      </p:sp>
      <p:sp>
        <p:nvSpPr>
          <p:cNvPr id="27" name="矩形 26"/>
          <p:cNvSpPr/>
          <p:nvPr/>
        </p:nvSpPr>
        <p:spPr>
          <a:xfrm>
            <a:off x="2362200" y="4343400"/>
            <a:ext cx="1676400" cy="762000"/>
          </a:xfrm>
          <a:prstGeom prst="rect">
            <a:avLst/>
          </a:prstGeom>
          <a:solidFill>
            <a:srgbClr val="CCFFFF"/>
          </a:solidFill>
          <a:ln w="5715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知识框架</a:t>
            </a:r>
          </a:p>
        </p:txBody>
      </p:sp>
      <p:sp>
        <p:nvSpPr>
          <p:cNvPr id="13" name="矩形 12"/>
          <p:cNvSpPr/>
          <p:nvPr/>
        </p:nvSpPr>
        <p:spPr>
          <a:xfrm>
            <a:off x="228600" y="76200"/>
            <a:ext cx="2971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秦汉时期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40" y="30480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</p:spTree>
    <p:extLst>
      <p:ext uri="{BB962C8B-B14F-4D97-AF65-F5344CB8AC3E}">
        <p14:creationId xmlns:p14="http://schemas.microsoft.com/office/powerpoint/2010/main" val="21294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-7620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知识框架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43000" y="1066800"/>
            <a:ext cx="1828800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______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统一全国及巩固统一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400" y="1581489"/>
            <a:ext cx="615553" cy="4743112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统一多民族国家的建立和巩固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43000" y="4379893"/>
            <a:ext cx="1828800" cy="95410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_______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巩固大一统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6250817"/>
            <a:ext cx="50292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汉朝对外交往：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___________</a:t>
            </a:r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左大括号 9"/>
          <p:cNvSpPr/>
          <p:nvPr/>
        </p:nvSpPr>
        <p:spPr>
          <a:xfrm>
            <a:off x="844153" y="1581489"/>
            <a:ext cx="222647" cy="4743112"/>
          </a:xfrm>
          <a:prstGeom prst="leftBrac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143000" y="1058269"/>
            <a:ext cx="1266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秦始皇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19200" y="4333726"/>
            <a:ext cx="1266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汉武帝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11431" y="6248400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丝绸之路</a:t>
            </a:r>
          </a:p>
        </p:txBody>
      </p:sp>
      <p:sp>
        <p:nvSpPr>
          <p:cNvPr id="14" name="左大括号 13"/>
          <p:cNvSpPr/>
          <p:nvPr/>
        </p:nvSpPr>
        <p:spPr>
          <a:xfrm>
            <a:off x="3123037" y="457200"/>
            <a:ext cx="222647" cy="2514600"/>
          </a:xfrm>
          <a:prstGeom prst="leftBrac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左大括号 16"/>
          <p:cNvSpPr/>
          <p:nvPr/>
        </p:nvSpPr>
        <p:spPr>
          <a:xfrm>
            <a:off x="3022599" y="4257526"/>
            <a:ext cx="254001" cy="1609874"/>
          </a:xfrm>
          <a:prstGeom prst="leftBrac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429000" y="152400"/>
            <a:ext cx="51816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统一：公元前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221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年，统一全国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52800" y="1762780"/>
            <a:ext cx="9144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巩固</a:t>
            </a:r>
          </a:p>
        </p:txBody>
      </p:sp>
      <p:sp>
        <p:nvSpPr>
          <p:cNvPr id="20" name="左大括号 19"/>
          <p:cNvSpPr/>
          <p:nvPr/>
        </p:nvSpPr>
        <p:spPr>
          <a:xfrm>
            <a:off x="4267200" y="1077755"/>
            <a:ext cx="212784" cy="1894045"/>
          </a:xfrm>
          <a:prstGeom prst="leftBrac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4495800" y="762000"/>
            <a:ext cx="11430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政治：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95800" y="1295400"/>
            <a:ext cx="11430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文化：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95800" y="1828800"/>
            <a:ext cx="11430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经济：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95800" y="2362200"/>
            <a:ext cx="11430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交通：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495800" y="2895600"/>
            <a:ext cx="11430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民族：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38800" y="772180"/>
            <a:ext cx="3443513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中央集权制度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638800" y="1319879"/>
            <a:ext cx="3450771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统一文字（小篆）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638800" y="1828800"/>
            <a:ext cx="3443514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统一货币、度量衡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638800" y="2372380"/>
            <a:ext cx="3450771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统一车辆和道路宽窄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638800" y="2905780"/>
            <a:ext cx="3450771" cy="95410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北击匈奴，修长城；</a:t>
            </a:r>
            <a:endParaRPr lang="en-US" altLang="zh-CN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开发边疆，修灵渠。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283716" y="4082296"/>
            <a:ext cx="1101783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政治：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276600" y="4625623"/>
            <a:ext cx="1101783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思想：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83716" y="5125760"/>
            <a:ext cx="1101783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经济：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283716" y="5648980"/>
            <a:ext cx="1101783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军事：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343400" y="4082296"/>
            <a:ext cx="1592385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推恩令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343400" y="4625623"/>
            <a:ext cx="4682300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“罢黜百家，独尊儒术”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343400" y="5148843"/>
            <a:ext cx="4654898" cy="52322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盐铁专卖；统一铸造五铢钱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43400" y="5710535"/>
            <a:ext cx="4876800" cy="461665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卫青、霍去病北击匈奴，漠北战役</a:t>
            </a:r>
          </a:p>
        </p:txBody>
      </p:sp>
    </p:spTree>
    <p:extLst>
      <p:ext uri="{BB962C8B-B14F-4D97-AF65-F5344CB8AC3E}">
        <p14:creationId xmlns:p14="http://schemas.microsoft.com/office/powerpoint/2010/main" val="21422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9" grpId="0" animBg="1"/>
      <p:bldP spid="40" grpId="0" animBg="1"/>
      <p:bldP spid="41" grpId="0" animBg="1"/>
      <p:bldP spid="4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2157</Words>
  <Application>Microsoft Office PowerPoint</Application>
  <PresentationFormat>全屏显示(4:3)</PresentationFormat>
  <Paragraphs>326</Paragraphs>
  <Slides>58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4" baseType="lpstr">
      <vt:lpstr>黑体</vt:lpstr>
      <vt:lpstr>楷体</vt:lpstr>
      <vt:lpstr>微软雅黑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会玲 郭</cp:lastModifiedBy>
  <cp:revision>151</cp:revision>
  <dcterms:created xsi:type="dcterms:W3CDTF">2006-08-16T00:00:00Z</dcterms:created>
  <dcterms:modified xsi:type="dcterms:W3CDTF">2020-03-18T08:14:31Z</dcterms:modified>
</cp:coreProperties>
</file>

<file path=docProps/thumbnail.jpeg>
</file>